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2" r:id="rId5"/>
    <p:sldId id="259" r:id="rId6"/>
    <p:sldId id="261" r:id="rId7"/>
    <p:sldId id="263" r:id="rId8"/>
    <p:sldId id="264" r:id="rId9"/>
    <p:sldId id="260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842"/>
    <p:restoredTop sz="94595"/>
  </p:normalViewPr>
  <p:slideViewPr>
    <p:cSldViewPr snapToGrid="0" snapToObjects="1">
      <p:cViewPr varScale="1">
        <p:scale>
          <a:sx n="78" d="100"/>
          <a:sy n="78" d="100"/>
        </p:scale>
        <p:origin x="176" y="8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charts/_rels/chart1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oleObject" Target="Workbook1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8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800"/>
              <a:t>Rational Unified Process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8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027127305757553"/>
          <c:y val="0.119399671285116"/>
          <c:w val="0.957123300203006"/>
          <c:h val="0.605509042647205"/>
        </c:manualLayout>
      </c:layout>
      <c:lineChart>
        <c:grouping val="stack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Business Modeling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Sheet1!$B$1:$G$1</c:f>
              <c:strCache>
                <c:ptCount val="6"/>
                <c:pt idx="0">
                  <c:v>Inception</c:v>
                </c:pt>
                <c:pt idx="1">
                  <c:v>Elaboration 1</c:v>
                </c:pt>
                <c:pt idx="2">
                  <c:v>Elaboration 2</c:v>
                </c:pt>
                <c:pt idx="3">
                  <c:v>Contruction 1</c:v>
                </c:pt>
                <c:pt idx="4">
                  <c:v>Construction 2</c:v>
                </c:pt>
                <c:pt idx="5">
                  <c:v>Transition</c:v>
                </c:pt>
              </c:strCache>
            </c:strRef>
          </c:cat>
          <c:val>
            <c:numRef>
              <c:f>Sheet1!$B$2:$G$2</c:f>
              <c:numCache>
                <c:formatCode>General</c:formatCode>
                <c:ptCount val="6"/>
                <c:pt idx="0">
                  <c:v>3.0</c:v>
                </c:pt>
                <c:pt idx="1">
                  <c:v>3.0</c:v>
                </c:pt>
                <c:pt idx="2">
                  <c:v>1.0</c:v>
                </c:pt>
                <c:pt idx="3">
                  <c:v>1.0</c:v>
                </c:pt>
                <c:pt idx="4">
                  <c:v>0.0</c:v>
                </c:pt>
                <c:pt idx="5">
                  <c:v>0.0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Requirements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strRef>
              <c:f>Sheet1!$B$1:$G$1</c:f>
              <c:strCache>
                <c:ptCount val="6"/>
                <c:pt idx="0">
                  <c:v>Inception</c:v>
                </c:pt>
                <c:pt idx="1">
                  <c:v>Elaboration 1</c:v>
                </c:pt>
                <c:pt idx="2">
                  <c:v>Elaboration 2</c:v>
                </c:pt>
                <c:pt idx="3">
                  <c:v>Contruction 1</c:v>
                </c:pt>
                <c:pt idx="4">
                  <c:v>Construction 2</c:v>
                </c:pt>
                <c:pt idx="5">
                  <c:v>Transition</c:v>
                </c:pt>
              </c:strCache>
            </c:strRef>
          </c:cat>
          <c:val>
            <c:numRef>
              <c:f>Sheet1!$B$3:$G$3</c:f>
              <c:numCache>
                <c:formatCode>General</c:formatCode>
                <c:ptCount val="6"/>
                <c:pt idx="0">
                  <c:v>1.0</c:v>
                </c:pt>
                <c:pt idx="1">
                  <c:v>3.0</c:v>
                </c:pt>
                <c:pt idx="2">
                  <c:v>3.0</c:v>
                </c:pt>
                <c:pt idx="3">
                  <c:v>2.0</c:v>
                </c:pt>
                <c:pt idx="4">
                  <c:v>1.0</c:v>
                </c:pt>
                <c:pt idx="5">
                  <c:v>1.0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Sheet1!$A$4</c:f>
              <c:strCache>
                <c:ptCount val="1"/>
                <c:pt idx="0">
                  <c:v>Analysis &amp; Design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strRef>
              <c:f>Sheet1!$B$1:$G$1</c:f>
              <c:strCache>
                <c:ptCount val="6"/>
                <c:pt idx="0">
                  <c:v>Inception</c:v>
                </c:pt>
                <c:pt idx="1">
                  <c:v>Elaboration 1</c:v>
                </c:pt>
                <c:pt idx="2">
                  <c:v>Elaboration 2</c:v>
                </c:pt>
                <c:pt idx="3">
                  <c:v>Contruction 1</c:v>
                </c:pt>
                <c:pt idx="4">
                  <c:v>Construction 2</c:v>
                </c:pt>
                <c:pt idx="5">
                  <c:v>Transition</c:v>
                </c:pt>
              </c:strCache>
            </c:strRef>
          </c:cat>
          <c:val>
            <c:numRef>
              <c:f>Sheet1!$B$4:$G$4</c:f>
              <c:numCache>
                <c:formatCode>General</c:formatCode>
                <c:ptCount val="6"/>
                <c:pt idx="0">
                  <c:v>0.0</c:v>
                </c:pt>
                <c:pt idx="1">
                  <c:v>3.0</c:v>
                </c:pt>
                <c:pt idx="2">
                  <c:v>3.0</c:v>
                </c:pt>
                <c:pt idx="3">
                  <c:v>3.0</c:v>
                </c:pt>
                <c:pt idx="4">
                  <c:v>1.0</c:v>
                </c:pt>
                <c:pt idx="5">
                  <c:v>1.0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Sheet1!$A$5</c:f>
              <c:strCache>
                <c:ptCount val="1"/>
                <c:pt idx="0">
                  <c:v>Implementation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cat>
            <c:strRef>
              <c:f>Sheet1!$B$1:$G$1</c:f>
              <c:strCache>
                <c:ptCount val="6"/>
                <c:pt idx="0">
                  <c:v>Inception</c:v>
                </c:pt>
                <c:pt idx="1">
                  <c:v>Elaboration 1</c:v>
                </c:pt>
                <c:pt idx="2">
                  <c:v>Elaboration 2</c:v>
                </c:pt>
                <c:pt idx="3">
                  <c:v>Contruction 1</c:v>
                </c:pt>
                <c:pt idx="4">
                  <c:v>Construction 2</c:v>
                </c:pt>
                <c:pt idx="5">
                  <c:v>Transition</c:v>
                </c:pt>
              </c:strCache>
            </c:strRef>
          </c:cat>
          <c:val>
            <c:numRef>
              <c:f>Sheet1!$B$5:$G$5</c:f>
              <c:numCache>
                <c:formatCode>General</c:formatCode>
                <c:ptCount val="6"/>
                <c:pt idx="0">
                  <c:v>0.0</c:v>
                </c:pt>
                <c:pt idx="1">
                  <c:v>0.0</c:v>
                </c:pt>
                <c:pt idx="2">
                  <c:v>1.0</c:v>
                </c:pt>
                <c:pt idx="3">
                  <c:v>1.0</c:v>
                </c:pt>
                <c:pt idx="4">
                  <c:v>3.0</c:v>
                </c:pt>
                <c:pt idx="5">
                  <c:v>3.0</c:v>
                </c:pt>
              </c:numCache>
            </c:numRef>
          </c:val>
          <c:smooth val="0"/>
        </c:ser>
        <c:ser>
          <c:idx val="4"/>
          <c:order val="4"/>
          <c:tx>
            <c:strRef>
              <c:f>Sheet1!$A$6</c:f>
              <c:strCache>
                <c:ptCount val="1"/>
                <c:pt idx="0">
                  <c:v>Test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cat>
            <c:strRef>
              <c:f>Sheet1!$B$1:$G$1</c:f>
              <c:strCache>
                <c:ptCount val="6"/>
                <c:pt idx="0">
                  <c:v>Inception</c:v>
                </c:pt>
                <c:pt idx="1">
                  <c:v>Elaboration 1</c:v>
                </c:pt>
                <c:pt idx="2">
                  <c:v>Elaboration 2</c:v>
                </c:pt>
                <c:pt idx="3">
                  <c:v>Contruction 1</c:v>
                </c:pt>
                <c:pt idx="4">
                  <c:v>Construction 2</c:v>
                </c:pt>
                <c:pt idx="5">
                  <c:v>Transition</c:v>
                </c:pt>
              </c:strCache>
            </c:strRef>
          </c:cat>
          <c:val>
            <c:numRef>
              <c:f>Sheet1!$B$6:$G$6</c:f>
              <c:numCache>
                <c:formatCode>General</c:formatCode>
                <c:ptCount val="6"/>
                <c:pt idx="0">
                  <c:v>0.0</c:v>
                </c:pt>
                <c:pt idx="1">
                  <c:v>0.0</c:v>
                </c:pt>
                <c:pt idx="2">
                  <c:v>0.0</c:v>
                </c:pt>
                <c:pt idx="3">
                  <c:v>0.0</c:v>
                </c:pt>
                <c:pt idx="4">
                  <c:v>3.0</c:v>
                </c:pt>
                <c:pt idx="5">
                  <c:v>3.0</c:v>
                </c:pt>
              </c:numCache>
            </c:numRef>
          </c:val>
          <c:smooth val="0"/>
        </c:ser>
        <c:ser>
          <c:idx val="5"/>
          <c:order val="5"/>
          <c:tx>
            <c:strRef>
              <c:f>Sheet1!$A$7</c:f>
              <c:strCache>
                <c:ptCount val="1"/>
                <c:pt idx="0">
                  <c:v>Deployment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cat>
            <c:strRef>
              <c:f>Sheet1!$B$1:$G$1</c:f>
              <c:strCache>
                <c:ptCount val="6"/>
                <c:pt idx="0">
                  <c:v>Inception</c:v>
                </c:pt>
                <c:pt idx="1">
                  <c:v>Elaboration 1</c:v>
                </c:pt>
                <c:pt idx="2">
                  <c:v>Elaboration 2</c:v>
                </c:pt>
                <c:pt idx="3">
                  <c:v>Contruction 1</c:v>
                </c:pt>
                <c:pt idx="4">
                  <c:v>Construction 2</c:v>
                </c:pt>
                <c:pt idx="5">
                  <c:v>Transition</c:v>
                </c:pt>
              </c:strCache>
            </c:strRef>
          </c:cat>
          <c:val>
            <c:numRef>
              <c:f>Sheet1!$B$7:$G$7</c:f>
              <c:numCache>
                <c:formatCode>General</c:formatCode>
                <c:ptCount val="6"/>
                <c:pt idx="0">
                  <c:v>0.0</c:v>
                </c:pt>
                <c:pt idx="1">
                  <c:v>0.0</c:v>
                </c:pt>
                <c:pt idx="2">
                  <c:v>0.0</c:v>
                </c:pt>
                <c:pt idx="3">
                  <c:v>0.0</c:v>
                </c:pt>
                <c:pt idx="4">
                  <c:v>0.0</c:v>
                </c:pt>
                <c:pt idx="5">
                  <c:v>3.0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213762704"/>
        <c:axId val="1213766992"/>
      </c:lineChart>
      <c:catAx>
        <c:axId val="12137627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13766992"/>
        <c:crosses val="autoZero"/>
        <c:auto val="1"/>
        <c:lblAlgn val="ctr"/>
        <c:lblOffset val="100"/>
        <c:noMultiLvlLbl val="0"/>
      </c:catAx>
      <c:valAx>
        <c:axId val="12137669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1376270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0209941044227752"/>
          <c:y val="0.830963737705656"/>
          <c:w val="0.960434679459766"/>
          <c:h val="0.14568468055794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19FB2-3AAB-4D03-B13A-2960828C78E3}" type="datetimeFigureOut">
              <a:rPr lang="en-US" dirty="0"/>
              <a:t>11/24/16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0C674-7DFC-42FE-B9CD-82963CDB1557}" type="datetimeFigureOut">
              <a:rPr lang="en-US" dirty="0"/>
              <a:t>11/24/16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6456F-F47D-4F25-8053-2A695DA0CA7D}" type="datetimeFigureOut">
              <a:rPr lang="en-US" dirty="0"/>
              <a:t>11/24/16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C7379-69CC-4837-9905-BEBA22830C8A}" type="datetimeFigureOut">
              <a:rPr lang="en-US" dirty="0"/>
              <a:t>11/24/16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B8B7E-8AEE-4F10-BFEE-C999AD004D36}" type="datetimeFigureOut">
              <a:rPr lang="en-US" dirty="0"/>
              <a:t>11/24/16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8F3F9-58BC-440B-B37B-805B9055EF92}" type="datetimeFigureOut">
              <a:rPr lang="en-US" dirty="0"/>
              <a:t>11/24/16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A53AF-48EA-489D-8260-9DCAB666386A}" type="datetimeFigureOut">
              <a:rPr lang="en-US" dirty="0"/>
              <a:t>11/24/16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D02AE-B9A4-47BD-AF8E-97E16144138B}" type="datetimeFigureOut">
              <a:rPr lang="en-US" dirty="0"/>
              <a:t>11/24/16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FD78B-DB02-4362-BCDC-98A55456977C}" type="datetimeFigureOut">
              <a:rPr lang="en-US" dirty="0"/>
              <a:t>11/24/16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16976-5D93-46E4-A98A-FAD63E4D0EA8}" type="datetimeFigureOut">
              <a:rPr lang="en-US" dirty="0"/>
              <a:t>11/24/16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9F4F5-F4D2-4D2A-AB60-88D37ADCB869}" type="datetimeFigureOut">
              <a:rPr lang="en-US" dirty="0"/>
              <a:t>11/24/16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BC6CE-6D1E-47E5-8859-F31AC5380EB2}" type="datetimeFigureOut">
              <a:rPr lang="en-US" dirty="0"/>
              <a:t>11/24/16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4E7C4-4DA4-404D-9965-B13F2DD7D8BF}" type="datetimeFigureOut">
              <a:rPr lang="en-US" dirty="0"/>
              <a:t>11/24/16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FB7AA-4A53-424F-AD41-70827B6504BA}" type="datetimeFigureOut">
              <a:rPr lang="en-US" dirty="0"/>
              <a:t>11/24/16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84882-FB12-4BC8-9960-9AD8104D7FAE}" type="datetimeFigureOut">
              <a:rPr lang="en-US" dirty="0"/>
              <a:t>11/24/16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1BD23-6E54-4D9D-AD88-A2813C73CC25}" type="datetimeFigureOut">
              <a:rPr lang="en-US" dirty="0"/>
              <a:t>11/24/16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1A834-4F3C-4AF9-9C74-05EC35A0F292}" type="datetimeFigureOut">
              <a:rPr lang="en-US" dirty="0"/>
              <a:t>11/24/16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51CF1133-3259-4C45-BABA-5B62D9C6F78D}" type="datetimeFigureOut">
              <a:rPr lang="en-US" dirty="0"/>
              <a:t>11/24/16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Dream Interpretations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702129"/>
            <a:ext cx="9144000" cy="3746271"/>
          </a:xfrm>
        </p:spPr>
        <p:txBody>
          <a:bodyPr/>
          <a:lstStyle/>
          <a:p>
            <a:r>
              <a:rPr lang="en-US" dirty="0" err="1" smtClean="0"/>
              <a:t>Hugbúnaðarverkefni</a:t>
            </a:r>
            <a:r>
              <a:rPr lang="en-US" dirty="0" smtClean="0"/>
              <a:t> </a:t>
            </a:r>
            <a:r>
              <a:rPr lang="en-US" dirty="0" smtClean="0"/>
              <a:t>1</a:t>
            </a:r>
          </a:p>
          <a:p>
            <a:r>
              <a:rPr lang="en-US" dirty="0" err="1" smtClean="0"/>
              <a:t>Kynnir</a:t>
            </a:r>
            <a:r>
              <a:rPr lang="en-US" dirty="0" smtClean="0"/>
              <a:t>: </a:t>
            </a:r>
            <a:r>
              <a:rPr lang="en-US" dirty="0" err="1" smtClean="0"/>
              <a:t>Gísli</a:t>
            </a:r>
            <a:r>
              <a:rPr lang="en-US" dirty="0" smtClean="0"/>
              <a:t> </a:t>
            </a:r>
            <a:r>
              <a:rPr lang="en-US" dirty="0" err="1" smtClean="0"/>
              <a:t>Ingólfsson</a:t>
            </a:r>
            <a:r>
              <a:rPr lang="en-US" dirty="0" smtClean="0"/>
              <a:t> - 020994-2589</a:t>
            </a:r>
          </a:p>
          <a:p>
            <a:r>
              <a:rPr lang="is-IS" dirty="0" smtClean="0"/>
              <a:t>Haraldur </a:t>
            </a:r>
            <a:r>
              <a:rPr lang="is-IS" dirty="0"/>
              <a:t>Grétarsson - </a:t>
            </a:r>
            <a:r>
              <a:rPr lang="is-IS" dirty="0" smtClean="0"/>
              <a:t>231083-4139</a:t>
            </a:r>
          </a:p>
          <a:p>
            <a:r>
              <a:rPr lang="is-IS" dirty="0" smtClean="0"/>
              <a:t> </a:t>
            </a:r>
            <a:r>
              <a:rPr lang="is-IS" dirty="0"/>
              <a:t>Henrý Þór Jónsson - </a:t>
            </a:r>
            <a:r>
              <a:rPr lang="is-IS" dirty="0" smtClean="0"/>
              <a:t>260695-3639</a:t>
            </a:r>
          </a:p>
          <a:p>
            <a:r>
              <a:rPr lang="is-IS" dirty="0" smtClean="0"/>
              <a:t> </a:t>
            </a:r>
            <a:r>
              <a:rPr lang="is-IS" dirty="0"/>
              <a:t>Sigurgeir Ólafsson - 260293-2229 </a:t>
            </a:r>
            <a:endParaRPr lang="is-I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73495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5"/>
            <a:ext cx="6325829" cy="4351338"/>
          </a:xfrm>
        </p:spPr>
        <p:txBody>
          <a:bodyPr>
            <a:normAutofit/>
          </a:bodyPr>
          <a:lstStyle/>
          <a:p>
            <a:r>
              <a:rPr lang="en-US" dirty="0" smtClean="0"/>
              <a:t>Backend implemented with Java Spring</a:t>
            </a:r>
          </a:p>
          <a:p>
            <a:r>
              <a:rPr lang="en-US" dirty="0" smtClean="0"/>
              <a:t>Database: </a:t>
            </a:r>
            <a:r>
              <a:rPr lang="en-US" dirty="0" err="1" smtClean="0"/>
              <a:t>postgreSQL</a:t>
            </a:r>
            <a:endParaRPr lang="en-US" dirty="0" smtClean="0"/>
          </a:p>
          <a:p>
            <a:pPr lvl="1"/>
            <a:r>
              <a:rPr lang="en-US" dirty="0" err="1"/>
              <a:t>ElephantSQL</a:t>
            </a:r>
            <a:endParaRPr lang="en-US" dirty="0"/>
          </a:p>
          <a:p>
            <a:pPr lvl="1"/>
            <a:r>
              <a:rPr lang="en-US" dirty="0"/>
              <a:t>No Spring-based JDBC</a:t>
            </a:r>
          </a:p>
          <a:p>
            <a:pPr lvl="1"/>
            <a:r>
              <a:rPr lang="en-US" dirty="0"/>
              <a:t>Easy setup – convenient</a:t>
            </a:r>
          </a:p>
          <a:p>
            <a:pPr lvl="1"/>
            <a:r>
              <a:rPr lang="en-US" dirty="0"/>
              <a:t>Online </a:t>
            </a:r>
            <a:r>
              <a:rPr lang="en-US" dirty="0" smtClean="0"/>
              <a:t>console</a:t>
            </a:r>
            <a:endParaRPr lang="en-US" dirty="0"/>
          </a:p>
          <a:p>
            <a:r>
              <a:rPr lang="en-US" dirty="0" smtClean="0"/>
              <a:t>CSS + Bootstrap (No </a:t>
            </a:r>
            <a:r>
              <a:rPr lang="en-US" dirty="0"/>
              <a:t>J</a:t>
            </a:r>
            <a:r>
              <a:rPr lang="en-US" dirty="0" smtClean="0"/>
              <a:t>avaScript)</a:t>
            </a:r>
          </a:p>
          <a:p>
            <a:r>
              <a:rPr lang="en-US" dirty="0" smtClean="0"/>
              <a:t>Run server on localhost with </a:t>
            </a:r>
            <a:r>
              <a:rPr lang="en-US" dirty="0" err="1"/>
              <a:t>G</a:t>
            </a:r>
            <a:r>
              <a:rPr lang="en-US" dirty="0" err="1" smtClean="0"/>
              <a:t>radle</a:t>
            </a:r>
            <a:endParaRPr lang="en-US" dirty="0" smtClean="0"/>
          </a:p>
          <a:p>
            <a:pPr lvl="1"/>
            <a:r>
              <a:rPr lang="en-US" dirty="0" err="1" smtClean="0"/>
              <a:t>Gradle</a:t>
            </a:r>
            <a:r>
              <a:rPr lang="en-US" dirty="0" smtClean="0"/>
              <a:t> vs. Maven 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5829" y="2079625"/>
            <a:ext cx="4265935" cy="2768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7553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5"/>
            <a:ext cx="6325829" cy="4351338"/>
          </a:xfrm>
        </p:spPr>
        <p:txBody>
          <a:bodyPr/>
          <a:lstStyle/>
          <a:p>
            <a:r>
              <a:rPr lang="en-US" dirty="0" smtClean="0"/>
              <a:t>Login system</a:t>
            </a:r>
          </a:p>
          <a:p>
            <a:pPr lvl="1"/>
            <a:r>
              <a:rPr lang="en-US" dirty="0" smtClean="0"/>
              <a:t>OpenID problems with Spring</a:t>
            </a:r>
          </a:p>
          <a:p>
            <a:pPr lvl="1"/>
            <a:r>
              <a:rPr lang="en-US" dirty="0" smtClean="0"/>
              <a:t>Facebook API broken</a:t>
            </a:r>
            <a:endParaRPr lang="en-US" dirty="0"/>
          </a:p>
          <a:p>
            <a:r>
              <a:rPr lang="en-US" dirty="0" smtClean="0"/>
              <a:t>Major User Stories fulfilled</a:t>
            </a:r>
          </a:p>
          <a:p>
            <a:pPr lvl="1"/>
            <a:r>
              <a:rPr lang="en-US" dirty="0" smtClean="0"/>
              <a:t>Type your dream and get an instant interpretation</a:t>
            </a:r>
          </a:p>
          <a:p>
            <a:pPr lvl="1"/>
            <a:r>
              <a:rPr lang="en-US" dirty="0" smtClean="0"/>
              <a:t>Review former dreams you had and interpretations</a:t>
            </a:r>
          </a:p>
          <a:p>
            <a:pPr lvl="1"/>
            <a:r>
              <a:rPr lang="en-US" dirty="0" smtClean="0"/>
              <a:t>Not having to log in to interpret dreams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5829" y="2079625"/>
            <a:ext cx="4265935" cy="2768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5428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Interpreter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5"/>
            <a:ext cx="5346114" cy="435133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Takes in a dream as an argument</a:t>
            </a:r>
          </a:p>
          <a:p>
            <a:r>
              <a:rPr lang="en-US" dirty="0" smtClean="0"/>
              <a:t>Amongst others:</a:t>
            </a:r>
          </a:p>
          <a:p>
            <a:pPr lvl="1"/>
            <a:r>
              <a:rPr lang="en-US" dirty="0"/>
              <a:t>Looks for certain keywords</a:t>
            </a:r>
          </a:p>
          <a:p>
            <a:pPr lvl="1"/>
            <a:r>
              <a:rPr lang="en-US" dirty="0"/>
              <a:t>Looks for vowels</a:t>
            </a:r>
          </a:p>
          <a:p>
            <a:pPr lvl="1"/>
            <a:r>
              <a:rPr lang="en-US" dirty="0"/>
              <a:t>Calculates many “lengths” of the dream</a:t>
            </a:r>
          </a:p>
          <a:p>
            <a:pPr lvl="1"/>
            <a:r>
              <a:rPr lang="en-US" dirty="0"/>
              <a:t>Uses very complex algorithms to construct a better interpretation than ever </a:t>
            </a:r>
            <a:r>
              <a:rPr lang="en-US" dirty="0" smtClean="0"/>
              <a:t>before</a:t>
            </a:r>
            <a:endParaRPr lang="en-US" dirty="0"/>
          </a:p>
          <a:p>
            <a:r>
              <a:rPr lang="en-US" dirty="0" smtClean="0"/>
              <a:t>Of course we could refine the interpreting algorithm forever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6114" y="2574472"/>
            <a:ext cx="4940300" cy="2362200"/>
          </a:xfrm>
          <a:prstGeom prst="rect">
            <a:avLst/>
          </a:prstGeom>
          <a:effectLst>
            <a:glow rad="685800">
              <a:schemeClr val="accent1"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1547549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Development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5"/>
            <a:ext cx="6260514" cy="4351338"/>
          </a:xfrm>
        </p:spPr>
        <p:txBody>
          <a:bodyPr/>
          <a:lstStyle/>
          <a:p>
            <a:r>
              <a:rPr lang="en-US" dirty="0" smtClean="0"/>
              <a:t>Initially, fast brainstorming – things went well</a:t>
            </a:r>
          </a:p>
          <a:p>
            <a:r>
              <a:rPr lang="en-US" dirty="0" smtClean="0"/>
              <a:t>Numerous problems</a:t>
            </a:r>
          </a:p>
          <a:p>
            <a:pPr lvl="1"/>
            <a:r>
              <a:rPr lang="en-US" dirty="0" smtClean="0"/>
              <a:t>Facebook implementation</a:t>
            </a:r>
          </a:p>
          <a:p>
            <a:pPr lvl="1"/>
            <a:r>
              <a:rPr lang="en-US" dirty="0" smtClean="0"/>
              <a:t>Service-classes</a:t>
            </a:r>
          </a:p>
          <a:p>
            <a:pPr lvl="1"/>
            <a:r>
              <a:rPr lang="en-US" dirty="0" smtClean="0"/>
              <a:t>Redefining parts of the design</a:t>
            </a:r>
          </a:p>
          <a:p>
            <a:pPr lvl="1"/>
            <a:r>
              <a:rPr lang="en-US" dirty="0" smtClean="0"/>
              <a:t>Spring Security – access control</a:t>
            </a:r>
          </a:p>
          <a:p>
            <a:pPr lvl="2"/>
            <a:r>
              <a:rPr lang="en-US" dirty="0" smtClean="0"/>
              <a:t>Much time spent in vain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5729" y="1825625"/>
            <a:ext cx="32512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2835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Development Process</a:t>
            </a:r>
            <a:endParaRPr lang="en-US" dirty="0"/>
          </a:p>
        </p:txBody>
      </p:sp>
      <p:graphicFrame>
        <p:nvGraphicFramePr>
          <p:cNvPr id="4" name="Chart 3"/>
          <p:cNvGraphicFramePr/>
          <p:nvPr>
            <p:extLst>
              <p:ext uri="{D42A27DB-BD31-4B8C-83A1-F6EECF244321}">
                <p14:modId xmlns:p14="http://schemas.microsoft.com/office/powerpoint/2010/main" val="1297950706"/>
              </p:ext>
            </p:extLst>
          </p:nvPr>
        </p:nvGraphicFramePr>
        <p:xfrm>
          <a:off x="620486" y="1690688"/>
          <a:ext cx="10482943" cy="43508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1358089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RUP Phases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5"/>
            <a:ext cx="6679294" cy="4351338"/>
          </a:xfrm>
        </p:spPr>
        <p:txBody>
          <a:bodyPr/>
          <a:lstStyle/>
          <a:p>
            <a:r>
              <a:rPr lang="en-US" dirty="0" smtClean="0"/>
              <a:t>Inception Phase:</a:t>
            </a:r>
          </a:p>
          <a:p>
            <a:pPr lvl="1"/>
            <a:r>
              <a:rPr lang="en-US" dirty="0"/>
              <a:t>We constructed basic ideas about the functionality</a:t>
            </a:r>
          </a:p>
          <a:p>
            <a:pPr lvl="1"/>
            <a:r>
              <a:rPr lang="en-US" dirty="0"/>
              <a:t>We were unsure about certain </a:t>
            </a:r>
            <a:r>
              <a:rPr lang="en-US" dirty="0" smtClean="0"/>
              <a:t>details</a:t>
            </a:r>
            <a:endParaRPr lang="en-US" dirty="0"/>
          </a:p>
          <a:p>
            <a:r>
              <a:rPr lang="en-US" dirty="0" smtClean="0"/>
              <a:t>Elaboration Phase:</a:t>
            </a:r>
          </a:p>
          <a:p>
            <a:pPr lvl="1"/>
            <a:r>
              <a:rPr lang="en-US" dirty="0" smtClean="0"/>
              <a:t>We finished out user stories and made a rough plan for the future development of the project</a:t>
            </a:r>
          </a:p>
          <a:p>
            <a:pPr lvl="1"/>
            <a:r>
              <a:rPr lang="en-US" dirty="0" smtClean="0"/>
              <a:t>We might have created too comprehensive user stories and requirements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6471" y="2324847"/>
            <a:ext cx="2837329" cy="2837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7791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RUP Phases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5"/>
            <a:ext cx="5980047" cy="4351338"/>
          </a:xfrm>
        </p:spPr>
        <p:txBody>
          <a:bodyPr/>
          <a:lstStyle/>
          <a:p>
            <a:r>
              <a:rPr lang="en-US" dirty="0" smtClean="0"/>
              <a:t>Construction Phase:</a:t>
            </a:r>
          </a:p>
          <a:p>
            <a:pPr lvl="1"/>
            <a:r>
              <a:rPr lang="en-US" dirty="0" smtClean="0"/>
              <a:t>Started very well. Created a basic prototype fast.</a:t>
            </a:r>
          </a:p>
          <a:p>
            <a:pPr lvl="1"/>
            <a:r>
              <a:rPr lang="en-US" dirty="0" smtClean="0"/>
              <a:t>We underestimated the time it took to fulfill all user stories and requirements due to large number of errors.</a:t>
            </a:r>
          </a:p>
          <a:p>
            <a:r>
              <a:rPr lang="en-US" dirty="0" smtClean="0"/>
              <a:t>Transition Phase:</a:t>
            </a:r>
          </a:p>
          <a:p>
            <a:pPr lvl="1"/>
            <a:r>
              <a:rPr lang="en-US" dirty="0" smtClean="0"/>
              <a:t>Started way too late.</a:t>
            </a:r>
          </a:p>
          <a:p>
            <a:pPr lvl="1"/>
            <a:r>
              <a:rPr lang="en-US" dirty="0" smtClean="0"/>
              <a:t>Still ongoing.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8800" y="2184400"/>
            <a:ext cx="4445000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7585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Development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5"/>
            <a:ext cx="6227857" cy="4351338"/>
          </a:xfrm>
        </p:spPr>
        <p:txBody>
          <a:bodyPr/>
          <a:lstStyle/>
          <a:p>
            <a:r>
              <a:rPr lang="en-US" dirty="0" smtClean="0"/>
              <a:t>Very clear division of responsibilities</a:t>
            </a:r>
          </a:p>
          <a:p>
            <a:pPr lvl="1"/>
            <a:r>
              <a:rPr lang="en-US" dirty="0"/>
              <a:t>Two of us were thinking about Spring</a:t>
            </a:r>
          </a:p>
          <a:p>
            <a:pPr lvl="1"/>
            <a:r>
              <a:rPr lang="en-US" dirty="0"/>
              <a:t>One handled diagrams, setup and design</a:t>
            </a:r>
          </a:p>
          <a:p>
            <a:pPr lvl="1"/>
            <a:r>
              <a:rPr lang="en-US" dirty="0"/>
              <a:t>One created the </a:t>
            </a:r>
            <a:r>
              <a:rPr lang="en-US" dirty="0" smtClean="0"/>
              <a:t>interpreter</a:t>
            </a:r>
            <a:endParaRPr lang="en-US" dirty="0"/>
          </a:p>
          <a:p>
            <a:r>
              <a:rPr lang="en-US" dirty="0" smtClean="0"/>
              <a:t>Wouldn’t recommend as this requires a lot of coordination and can become troublesome when lack of communication hinders development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5729" y="1825625"/>
            <a:ext cx="32512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2707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Depth">
  <a:themeElements>
    <a:clrScheme name="Depth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Depth">
      <a:maj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Depth</Template>
  <TotalTime>714</TotalTime>
  <Words>320</Words>
  <Application>Microsoft Macintosh PowerPoint</Application>
  <PresentationFormat>Widescreen</PresentationFormat>
  <Paragraphs>62</Paragraphs>
  <Slides>9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Corbel</vt:lpstr>
      <vt:lpstr>Depth</vt:lpstr>
      <vt:lpstr>Dream Interpretations</vt:lpstr>
      <vt:lpstr>Overview</vt:lpstr>
      <vt:lpstr>Overview</vt:lpstr>
      <vt:lpstr>The Interpreter</vt:lpstr>
      <vt:lpstr>Development Process</vt:lpstr>
      <vt:lpstr>Development Process</vt:lpstr>
      <vt:lpstr>RUP Phases </vt:lpstr>
      <vt:lpstr>RUP Phases</vt:lpstr>
      <vt:lpstr>Development Process</vt:lpstr>
    </vt:vector>
  </TitlesOfParts>
  <Company/>
  <LinksUpToDate>false</LinksUpToDate>
  <SharedDoc>false</SharedDoc>
  <HyperlinksChanged>false</HyperlinksChanged>
  <AppVersion>15.0025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Draumaráðningar</dc:title>
  <dc:creator> </dc:creator>
  <cp:lastModifiedBy> </cp:lastModifiedBy>
  <cp:revision>12</cp:revision>
  <dcterms:created xsi:type="dcterms:W3CDTF">2016-11-23T22:31:57Z</dcterms:created>
  <dcterms:modified xsi:type="dcterms:W3CDTF">2016-11-24T22:54:36Z</dcterms:modified>
</cp:coreProperties>
</file>